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829" autoAdjust="0"/>
  </p:normalViewPr>
  <p:slideViewPr>
    <p:cSldViewPr>
      <p:cViewPr>
        <p:scale>
          <a:sx n="75" d="100"/>
          <a:sy n="75" d="100"/>
        </p:scale>
        <p:origin x="-1408" y="-5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2018/8/22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2018/8/22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6.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2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 This is called </a:t>
            </a:r>
            <a:r>
              <a:rPr lang="en-US" altLang="ja-JP" sz="1600" dirty="0" err="1" smtClean="0"/>
              <a:t>BootROM</a:t>
            </a:r>
            <a:endParaRPr lang="en-US" altLang="ja-JP" sz="1600" dirty="0" smtClean="0"/>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0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smtClean="0">
                <a:solidFill>
                  <a:srgbClr val="FF0000"/>
                </a:solidFill>
              </a:rPr>
              <a:t>YAML</a:t>
            </a:r>
            <a:r>
              <a:rPr lang="en-US" altLang="ja-JP" dirty="0" smtClean="0"/>
              <a:t>: Google Cloud</a:t>
            </a:r>
            <a:r>
              <a:rPr lang="zh-CN" altLang="en-US" dirty="0" smtClean="0"/>
              <a:t>上用了很多</a:t>
            </a:r>
            <a:r>
              <a:rPr lang="en-US" altLang="zh-CN" dirty="0" smtClean="0"/>
              <a:t>.</a:t>
            </a:r>
            <a:r>
              <a:rPr lang="en-US" altLang="zh-CN" dirty="0" err="1" smtClean="0"/>
              <a:t>yaml</a:t>
            </a:r>
            <a:r>
              <a:rPr lang="zh-CN" altLang="en-US" dirty="0" smtClean="0"/>
              <a:t>，当作</a:t>
            </a:r>
            <a:r>
              <a:rPr lang="en-US" altLang="zh-CN" dirty="0" smtClean="0"/>
              <a:t>configuration file</a:t>
            </a:r>
          </a:p>
          <a:p>
            <a:pPr marL="285750" indent="-285750">
              <a:buFont typeface="Arial" panose="020B0604020202020204" pitchFamily="34" charset="0"/>
              <a:buChar char="•"/>
            </a:pPr>
            <a:r>
              <a:rPr kumimoji="1" lang="en-US" altLang="zh-CN" dirty="0" smtClean="0"/>
              <a:t>Never use tabs in YAML</a:t>
            </a:r>
          </a:p>
          <a:p>
            <a:pPr marL="285750" indent="-285750">
              <a:buFont typeface="Arial" panose="020B0604020202020204" pitchFamily="34" charset="0"/>
              <a:buChar char="•"/>
            </a:pPr>
            <a:r>
              <a:rPr lang="en-US" altLang="ja-JP" dirty="0" smtClean="0"/>
              <a:t>“-”</a:t>
            </a:r>
            <a:r>
              <a:rPr lang="zh-CN" altLang="en-US" dirty="0" smtClean="0"/>
              <a:t>的位置很重要，见上图</a:t>
            </a:r>
            <a:endParaRPr lang="en-US" altLang="zh-CN" dirty="0" smtClean="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endParaRPr lang="en-US" altLang="ja-JP" dirty="0" smtClean="0"/>
          </a:p>
          <a:p>
            <a:r>
              <a:rPr lang="en-US" altLang="zh-CN" dirty="0" smtClean="0"/>
              <a:t>Python, </a:t>
            </a:r>
            <a:r>
              <a:rPr lang="en-US" altLang="zh-CN" dirty="0" err="1" smtClean="0"/>
              <a:t>Jinja</a:t>
            </a:r>
            <a:r>
              <a:rPr lang="en-US" altLang="zh-CN" dirty="0" smtClean="0"/>
              <a:t>, YAML</a:t>
            </a:r>
            <a:r>
              <a:rPr lang="zh-CN" altLang="en-US" dirty="0" smtClean="0"/>
              <a:t>经常并用，其具体责任是</a:t>
            </a:r>
            <a:r>
              <a:rPr lang="en-US" altLang="zh-CN" dirty="0" smtClean="0"/>
              <a:t>(GCP</a:t>
            </a:r>
            <a:r>
              <a:rPr lang="zh-CN" altLang="en-US" dirty="0" smtClean="0"/>
              <a:t>中经常有这种</a:t>
            </a:r>
            <a:r>
              <a:rPr lang="en-US" altLang="zh-CN" dirty="0" smtClean="0"/>
              <a:t>deployment</a:t>
            </a:r>
            <a:r>
              <a:rPr lang="zh-CN" altLang="en-US" smtClean="0"/>
              <a:t>，需要再详细看一下</a:t>
            </a:r>
            <a:r>
              <a:rPr lang="en-US" altLang="zh-CN" smtClean="0"/>
              <a:t>)</a:t>
            </a:r>
            <a:endParaRPr lang="en-US" altLang="zh-CN" dirty="0" smtClean="0"/>
          </a:p>
          <a:p>
            <a:pPr marL="285750" indent="-285750" fontAlgn="base">
              <a:buFont typeface="Arial" panose="020B0604020202020204" pitchFamily="34" charset="0"/>
              <a:buChar char="•"/>
            </a:pPr>
            <a:r>
              <a:rPr lang="en-US" altLang="ja-JP" dirty="0"/>
              <a:t>Jinja2 template with your configuration “skeleton</a:t>
            </a:r>
            <a:r>
              <a:rPr lang="en-US" altLang="ja-JP" dirty="0" smtClean="0"/>
              <a:t>”, </a:t>
            </a:r>
            <a:r>
              <a:rPr lang="en-US" altLang="ja-JP" dirty="0" err="1" smtClean="0"/>
              <a:t>Jinja</a:t>
            </a:r>
            <a:r>
              <a:rPr lang="zh-CN" altLang="en-US" dirty="0" smtClean="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a:t>
            </a:r>
            <a:r>
              <a:rPr lang="en-US" altLang="ja-JP" dirty="0" smtClean="0"/>
              <a:t>configuration, </a:t>
            </a:r>
            <a:r>
              <a:rPr lang="en-US" altLang="zh-CN" dirty="0" smtClean="0"/>
              <a:t>YAML</a:t>
            </a:r>
            <a:r>
              <a:rPr lang="zh-CN" altLang="en-US" dirty="0" smtClean="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a:t>
            </a:r>
            <a:r>
              <a:rPr lang="en-US" altLang="ja-JP" dirty="0" smtClean="0"/>
              <a:t>template,</a:t>
            </a:r>
            <a:endParaRPr lang="en-US" altLang="ja-JP" dirty="0"/>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smtClean="0"/>
              <a:t>这张</a:t>
            </a:r>
            <a:r>
              <a:rPr lang="en-US" altLang="zh-CN" sz="1200" dirty="0" smtClean="0"/>
              <a:t>slide</a:t>
            </a:r>
            <a:r>
              <a:rPr lang="zh-CN" altLang="en-US" sz="1200" dirty="0" smtClean="0"/>
              <a:t>主要是给出一些车企给出的</a:t>
            </a:r>
            <a:r>
              <a:rPr lang="en-US" altLang="zh-CN" sz="1200" dirty="0" smtClean="0"/>
              <a:t>security requirement</a:t>
            </a:r>
            <a:r>
              <a:rPr lang="zh-CN" altLang="en-US" sz="1200" dirty="0" smtClean="0"/>
              <a:t>的例子，目的让自己对</a:t>
            </a:r>
            <a:r>
              <a:rPr lang="en-US" altLang="zh-CN" sz="1200" dirty="0" smtClean="0"/>
              <a:t>requirement</a:t>
            </a:r>
            <a:r>
              <a:rPr lang="zh-CN" altLang="en-US" sz="1200" dirty="0" smtClean="0"/>
              <a:t>有一个初步认识</a:t>
            </a:r>
            <a:endParaRPr lang="en-US" altLang="zh-CN" sz="1200" dirty="0" smtClean="0"/>
          </a:p>
          <a:p>
            <a:endParaRPr lang="en-US" altLang="zh-CN" sz="1200" dirty="0" smtClean="0"/>
          </a:p>
          <a:p>
            <a:r>
              <a:rPr lang="zh-CN" altLang="en-US" sz="1200" dirty="0" smtClean="0"/>
              <a:t>以下</a:t>
            </a:r>
            <a:r>
              <a:rPr lang="zh-CN" altLang="en-US" sz="1200" dirty="0"/>
              <a:t>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smtClean="0"/>
              <a:t>…</a:t>
            </a:r>
          </a:p>
          <a:p>
            <a:r>
              <a:rPr lang="en-US" altLang="ja-JP" sz="1200" dirty="0" smtClean="0"/>
              <a:t>-----------------------------------</a:t>
            </a:r>
            <a:endParaRPr lang="en-US" altLang="ja-JP" sz="1200" dirty="0"/>
          </a:p>
          <a:p>
            <a:r>
              <a:rPr lang="zh-CN" altLang="en-US" sz="1200" dirty="0"/>
              <a:t>以下</a:t>
            </a:r>
            <a:r>
              <a:rPr lang="zh-CN" altLang="en-US" sz="1200" dirty="0" smtClean="0"/>
              <a:t>是</a:t>
            </a:r>
            <a:r>
              <a:rPr lang="en-US" altLang="zh-CN" sz="1200" dirty="0" smtClean="0"/>
              <a:t>Toyota North America</a:t>
            </a:r>
            <a:r>
              <a:rPr lang="zh-CN" altLang="en-US" sz="1200" dirty="0" smtClean="0"/>
              <a:t>的</a:t>
            </a:r>
            <a:r>
              <a:rPr lang="en-US" altLang="zh-CN" sz="1200" dirty="0" smtClean="0"/>
              <a:t>security requirement</a:t>
            </a:r>
            <a:r>
              <a:rPr lang="zh-CN" altLang="en-US" sz="1200" dirty="0" smtClean="0"/>
              <a:t>，其视点是从硬件和软件两个方面分类的</a:t>
            </a:r>
            <a:endParaRPr lang="en-US" altLang="zh-CN" sz="1200" dirty="0" smtClean="0"/>
          </a:p>
          <a:p>
            <a:r>
              <a:rPr lang="zh-CN" altLang="en-US" sz="1200" dirty="0"/>
              <a:t>只做参考</a:t>
            </a:r>
            <a:endParaRPr lang="en-US" altLang="zh-CN" sz="1200" dirty="0" smtClean="0"/>
          </a:p>
          <a:p>
            <a:pPr marL="171450" indent="-171450">
              <a:buFont typeface="Arial" panose="020B0604020202020204" pitchFamily="34" charset="0"/>
              <a:buChar char="•"/>
            </a:pPr>
            <a:r>
              <a:rPr lang="en-US" altLang="zh-CN" sz="1200" dirty="0" smtClean="0"/>
              <a:t>Secure boot</a:t>
            </a:r>
          </a:p>
          <a:p>
            <a:pPr marL="628650" lvl="1" indent="-171450">
              <a:buFont typeface="Arial" panose="020B0604020202020204" pitchFamily="34" charset="0"/>
              <a:buChar char="•"/>
            </a:pPr>
            <a:r>
              <a:rPr lang="zh-CN" altLang="en-US" sz="1200" dirty="0" smtClean="0"/>
              <a:t>在</a:t>
            </a:r>
            <a:r>
              <a:rPr lang="en-US" altLang="zh-CN" sz="1200" dirty="0" smtClean="0"/>
              <a:t>root of trust (e.g., </a:t>
            </a:r>
            <a:r>
              <a:rPr lang="en-US" altLang="zh-CN" sz="1200" dirty="0" err="1" smtClean="0"/>
              <a:t>eFuse</a:t>
            </a:r>
            <a:r>
              <a:rPr lang="en-US" altLang="zh-CN" sz="1200" dirty="0" smtClean="0"/>
              <a:t>)</a:t>
            </a:r>
            <a:r>
              <a:rPr lang="zh-CN" altLang="en-US" sz="1200" dirty="0" smtClean="0"/>
              <a:t>中能存几个</a:t>
            </a:r>
            <a:r>
              <a:rPr lang="en-US" altLang="zh-CN" sz="1200" dirty="0" smtClean="0"/>
              <a:t>key</a:t>
            </a:r>
          </a:p>
          <a:p>
            <a:pPr marL="628650" lvl="1" indent="-171450">
              <a:buFont typeface="Arial" panose="020B0604020202020204" pitchFamily="34" charset="0"/>
              <a:buChar char="•"/>
            </a:pPr>
            <a:r>
              <a:rPr lang="en-US" altLang="zh-CN" sz="1200" dirty="0" smtClean="0"/>
              <a:t>Secure boot</a:t>
            </a:r>
            <a:r>
              <a:rPr lang="zh-CN" altLang="en-US" sz="1200" dirty="0" smtClean="0"/>
              <a:t>的</a:t>
            </a:r>
            <a:r>
              <a:rPr lang="en-US" altLang="zh-CN" sz="1200" dirty="0" smtClean="0"/>
              <a:t>flow</a:t>
            </a:r>
            <a:r>
              <a:rPr lang="zh-CN" altLang="en-US" sz="1200" dirty="0" smtClean="0"/>
              <a:t>应该遵守</a:t>
            </a:r>
            <a:r>
              <a:rPr lang="en-US" altLang="zh-CN" sz="1200" dirty="0" smtClean="0"/>
              <a:t>xxx standard (e.g., UEFI 2.7)</a:t>
            </a:r>
          </a:p>
          <a:p>
            <a:pPr marL="171450" indent="-171450">
              <a:buFont typeface="Arial" panose="020B0604020202020204" pitchFamily="34" charset="0"/>
              <a:buChar char="•"/>
            </a:pPr>
            <a:r>
              <a:rPr lang="en-US" altLang="zh-CN" sz="1200" dirty="0" smtClean="0"/>
              <a:t>Access control</a:t>
            </a:r>
          </a:p>
          <a:p>
            <a:pPr marL="628650" lvl="1" indent="-171450">
              <a:buFont typeface="Arial" panose="020B0604020202020204" pitchFamily="34" charset="0"/>
              <a:buChar char="•"/>
            </a:pPr>
            <a:r>
              <a:rPr lang="en-US" altLang="zh-CN" sz="1200" dirty="0" smtClean="0"/>
              <a:t>Access control module</a:t>
            </a:r>
            <a:r>
              <a:rPr lang="zh-CN" altLang="en-US" sz="1200" dirty="0" smtClean="0"/>
              <a:t>在系统的那个层面上，</a:t>
            </a:r>
            <a:r>
              <a:rPr lang="en-US" altLang="zh-CN" sz="1200" dirty="0" smtClean="0"/>
              <a:t>e.g., ARM</a:t>
            </a:r>
            <a:r>
              <a:rPr lang="zh-CN" altLang="en-US" sz="1200" dirty="0" smtClean="0"/>
              <a:t>构架的话</a:t>
            </a:r>
            <a:r>
              <a:rPr lang="en-US" altLang="zh-CN" sz="1200" dirty="0" smtClean="0"/>
              <a:t>Toyota</a:t>
            </a:r>
            <a:r>
              <a:rPr lang="zh-CN" altLang="en-US" sz="1200" dirty="0" smtClean="0"/>
              <a:t>要求在</a:t>
            </a:r>
            <a:r>
              <a:rPr lang="en-US" altLang="zh-CN" sz="1200" dirty="0" smtClean="0"/>
              <a:t>EL2</a:t>
            </a:r>
            <a:r>
              <a:rPr lang="zh-CN" altLang="en-US" sz="1200" dirty="0" smtClean="0"/>
              <a:t>上</a:t>
            </a:r>
            <a:endParaRPr lang="en-US" altLang="zh-CN" sz="1200" dirty="0" smtClean="0"/>
          </a:p>
          <a:p>
            <a:pPr marL="628650" lvl="1" indent="-171450">
              <a:buFont typeface="Arial" panose="020B0604020202020204" pitchFamily="34" charset="0"/>
              <a:buChar char="•"/>
            </a:pPr>
            <a:r>
              <a:rPr lang="en-US" altLang="zh-CN" sz="1200" dirty="0" smtClean="0"/>
              <a:t>Access policy</a:t>
            </a:r>
            <a:r>
              <a:rPr lang="zh-CN" altLang="en-US" sz="1200" dirty="0" smtClean="0"/>
              <a:t>能否</a:t>
            </a:r>
            <a:r>
              <a:rPr lang="en-US" altLang="zh-CN" sz="1200" dirty="0" smtClean="0"/>
              <a:t>dynamically change</a:t>
            </a:r>
            <a:r>
              <a:rPr lang="zh-CN" altLang="en-US" sz="1200" dirty="0" smtClean="0"/>
              <a:t>，能的话可能是</a:t>
            </a:r>
            <a:r>
              <a:rPr lang="en-US" altLang="zh-CN" sz="1200" dirty="0" smtClean="0"/>
              <a:t>security</a:t>
            </a:r>
            <a:r>
              <a:rPr lang="zh-CN" altLang="en-US" sz="1200" dirty="0" smtClean="0"/>
              <a:t>隐患</a:t>
            </a:r>
            <a:endParaRPr lang="en-US" altLang="zh-CN" sz="1200" dirty="0" smtClean="0"/>
          </a:p>
          <a:p>
            <a:pPr marL="171450" indent="-171450">
              <a:buFont typeface="Arial" panose="020B0604020202020204" pitchFamily="34" charset="0"/>
              <a:buChar char="•"/>
            </a:pPr>
            <a:r>
              <a:rPr lang="en-US" altLang="zh-CN" sz="1200" dirty="0" smtClean="0"/>
              <a:t>Key management</a:t>
            </a:r>
          </a:p>
          <a:p>
            <a:pPr marL="628650" lvl="1" indent="-171450">
              <a:buFont typeface="Arial" panose="020B0604020202020204" pitchFamily="34" charset="0"/>
              <a:buChar char="•"/>
            </a:pPr>
            <a:r>
              <a:rPr lang="zh-CN" altLang="en-US" sz="1200" dirty="0" smtClean="0"/>
              <a:t>在</a:t>
            </a:r>
            <a:r>
              <a:rPr lang="en-US" altLang="zh-CN" sz="1200" dirty="0" smtClean="0"/>
              <a:t>Debug/Release</a:t>
            </a:r>
            <a:r>
              <a:rPr lang="zh-CN" altLang="en-US" sz="1200" dirty="0" smtClean="0"/>
              <a:t>时，</a:t>
            </a:r>
            <a:r>
              <a:rPr lang="en-US" altLang="zh-CN" sz="1200" dirty="0" smtClean="0"/>
              <a:t>key</a:t>
            </a:r>
            <a:r>
              <a:rPr lang="zh-CN" altLang="en-US" sz="1200" dirty="0" smtClean="0"/>
              <a:t>的管理</a:t>
            </a:r>
            <a:r>
              <a:rPr lang="en-US" altLang="zh-CN" sz="1200" dirty="0" smtClean="0"/>
              <a:t>(which key is readable)</a:t>
            </a:r>
          </a:p>
          <a:p>
            <a:pPr marL="171450" indent="-171450">
              <a:buFont typeface="Arial" panose="020B0604020202020204" pitchFamily="34" charset="0"/>
              <a:buChar char="•"/>
            </a:pPr>
            <a:r>
              <a:rPr lang="en-US" altLang="zh-CN" sz="1200" dirty="0" smtClean="0"/>
              <a:t>Crypto Engine</a:t>
            </a:r>
          </a:p>
          <a:p>
            <a:pPr marL="628650" lvl="1" indent="-171450">
              <a:buFont typeface="Arial" panose="020B0604020202020204" pitchFamily="34" charset="0"/>
              <a:buChar char="•"/>
            </a:pPr>
            <a:r>
              <a:rPr lang="zh-CN" altLang="en-US" sz="1200" dirty="0" smtClean="0"/>
              <a:t>应该遵守</a:t>
            </a:r>
            <a:r>
              <a:rPr lang="en-US" altLang="zh-CN" sz="1200" dirty="0" smtClean="0"/>
              <a:t>FIPS 140</a:t>
            </a:r>
            <a:r>
              <a:rPr lang="zh-CN" altLang="en-US" sz="1200" dirty="0"/>
              <a:t>什么</a:t>
            </a:r>
            <a:r>
              <a:rPr lang="zh-CN" altLang="en-US" sz="1200" dirty="0" smtClean="0"/>
              <a:t>的</a:t>
            </a:r>
            <a:r>
              <a:rPr lang="en-US" altLang="zh-CN" sz="1200" dirty="0" smtClean="0"/>
              <a:t>standard</a:t>
            </a:r>
          </a:p>
          <a:p>
            <a:pPr marL="171450" indent="-171450">
              <a:buFont typeface="Arial" panose="020B0604020202020204" pitchFamily="34" charset="0"/>
              <a:buChar char="•"/>
            </a:pPr>
            <a:r>
              <a:rPr lang="en-US" altLang="zh-CN" sz="1200" dirty="0" smtClean="0"/>
              <a:t>Secure debug</a:t>
            </a:r>
          </a:p>
          <a:p>
            <a:pPr marL="628650" lvl="1" indent="-171450">
              <a:buFont typeface="Arial" panose="020B0604020202020204" pitchFamily="34" charset="0"/>
              <a:buChar char="•"/>
            </a:pPr>
            <a:r>
              <a:rPr lang="en-US" altLang="zh-CN" sz="1200" dirty="0" smtClean="0"/>
              <a:t>Close debug ports after release</a:t>
            </a:r>
          </a:p>
          <a:p>
            <a:pPr marL="628650" lvl="1" indent="-171450">
              <a:buFont typeface="Arial" panose="020B0604020202020204" pitchFamily="34" charset="0"/>
              <a:buChar char="•"/>
            </a:pPr>
            <a:r>
              <a:rPr lang="en-US" altLang="zh-CN" sz="1200" dirty="0" smtClean="0"/>
              <a:t>Need authentication when debugging, etc.</a:t>
            </a:r>
          </a:p>
          <a:p>
            <a:pPr marL="171450" indent="-171450">
              <a:buFont typeface="Arial" panose="020B0604020202020204" pitchFamily="34" charset="0"/>
              <a:buChar char="•"/>
            </a:pPr>
            <a:r>
              <a:rPr lang="en-US" altLang="zh-CN" sz="1200" dirty="0" smtClean="0"/>
              <a:t>Security performance</a:t>
            </a:r>
          </a:p>
          <a:p>
            <a:pPr marL="628650" lvl="1" indent="-171450">
              <a:buFont typeface="Arial" panose="020B0604020202020204" pitchFamily="34" charset="0"/>
              <a:buChar char="•"/>
            </a:pPr>
            <a:r>
              <a:rPr lang="zh-CN" altLang="en-US" sz="1200" dirty="0"/>
              <a:t>比如</a:t>
            </a:r>
            <a:r>
              <a:rPr lang="en-US" altLang="zh-CN" sz="1200" dirty="0" err="1" smtClean="0"/>
              <a:t>TrustZone</a:t>
            </a:r>
            <a:r>
              <a:rPr lang="zh-CN" altLang="en-US" sz="1200" dirty="0" smtClean="0"/>
              <a:t>的写入</a:t>
            </a:r>
            <a:r>
              <a:rPr lang="en-US" altLang="zh-CN" sz="1200" dirty="0" smtClean="0"/>
              <a:t>/</a:t>
            </a:r>
            <a:r>
              <a:rPr lang="zh-CN" altLang="en-US" sz="1200" dirty="0" smtClean="0"/>
              <a:t>读出速度应该小于</a:t>
            </a:r>
            <a:r>
              <a:rPr lang="en-US" altLang="zh-CN" sz="1200" dirty="0" smtClean="0"/>
              <a:t>50 us</a:t>
            </a:r>
          </a:p>
          <a:p>
            <a:pPr marL="171450" indent="-171450">
              <a:buFont typeface="Arial" panose="020B0604020202020204" pitchFamily="34" charset="0"/>
              <a:buChar char="•"/>
            </a:pPr>
            <a:r>
              <a:rPr lang="en-US" altLang="zh-CN" sz="1200" dirty="0" smtClean="0"/>
              <a:t>Secure storage</a:t>
            </a:r>
          </a:p>
          <a:p>
            <a:pPr marL="628650" lvl="1" indent="-171450">
              <a:buFont typeface="Arial" panose="020B0604020202020204" pitchFamily="34" charset="0"/>
              <a:buChar char="•"/>
            </a:pPr>
            <a:r>
              <a:rPr lang="en-US" altLang="zh-CN" sz="1200" dirty="0" smtClean="0"/>
              <a:t>Follow TCG OPAL 2.0 standard (</a:t>
            </a:r>
            <a:r>
              <a:rPr lang="zh-CN" altLang="en-US" sz="1200" dirty="0" smtClean="0"/>
              <a:t>这个似乎是定义</a:t>
            </a:r>
            <a:r>
              <a:rPr lang="en-US" altLang="zh-CN" sz="1200" dirty="0" smtClean="0"/>
              <a:t>SSD</a:t>
            </a:r>
            <a:r>
              <a:rPr lang="zh-CN" altLang="en-US" sz="1200" dirty="0" smtClean="0"/>
              <a:t>拥有硬件上的加密功能，能将得到的数据加密后再保存</a:t>
            </a:r>
            <a:r>
              <a:rPr lang="en-US" altLang="zh-CN" sz="1200" dirty="0" smtClean="0"/>
              <a:t>)</a:t>
            </a:r>
          </a:p>
          <a:p>
            <a:pPr marL="171450" indent="-171450">
              <a:buFont typeface="Arial" panose="020B0604020202020204" pitchFamily="34" charset="0"/>
              <a:buChar char="•"/>
            </a:pPr>
            <a:r>
              <a:rPr lang="en-US" altLang="zh-CN" sz="1200" dirty="0" smtClean="0"/>
              <a:t>Etc.</a:t>
            </a:r>
          </a:p>
          <a:p>
            <a:pPr marL="171450" indent="-171450">
              <a:buFont typeface="Arial" panose="020B0604020202020204" pitchFamily="34" charset="0"/>
              <a:buChar char="•"/>
            </a:pPr>
            <a:endParaRPr lang="en-US" altLang="zh-CN" sz="1200" dirty="0" smtClean="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smtClean="0">
                <a:latin typeface="Meiryo UI" panose="020B0604030504040204" pitchFamily="50" charset="-128"/>
                <a:ea typeface="Meiryo UI" panose="020B0604030504040204" pitchFamily="50" charset="-128"/>
              </a:rPr>
              <a:t>以下是</a:t>
            </a:r>
            <a:r>
              <a:rPr lang="en-US" altLang="zh-CN" sz="1200" dirty="0" smtClean="0">
                <a:latin typeface="Meiryo UI" panose="020B0604030504040204" pitchFamily="50" charset="-128"/>
                <a:ea typeface="Meiryo UI" panose="020B0604030504040204" pitchFamily="50" charset="-128"/>
              </a:rPr>
              <a:t>Toyota JAPAN</a:t>
            </a:r>
            <a:r>
              <a:rPr lang="zh-CN" altLang="en-US" sz="1200" dirty="0" smtClean="0">
                <a:latin typeface="Meiryo UI" panose="020B0604030504040204" pitchFamily="50" charset="-128"/>
                <a:ea typeface="Meiryo UI" panose="020B0604030504040204" pitchFamily="50" charset="-128"/>
              </a:rPr>
              <a:t>的</a:t>
            </a:r>
            <a:r>
              <a:rPr lang="en-US" altLang="zh-CN" sz="1200" dirty="0" smtClean="0">
                <a:latin typeface="Meiryo UI" panose="020B0604030504040204" pitchFamily="50" charset="-128"/>
                <a:ea typeface="Meiryo UI" panose="020B0604030504040204" pitchFamily="50" charset="-128"/>
              </a:rPr>
              <a:t>security</a:t>
            </a:r>
            <a:r>
              <a:rPr lang="zh-CN" altLang="en-US" sz="1200" dirty="0" smtClean="0">
                <a:latin typeface="Meiryo UI" panose="020B0604030504040204" pitchFamily="50" charset="-128"/>
                <a:ea typeface="Meiryo UI" panose="020B0604030504040204" pitchFamily="50" charset="-128"/>
              </a:rPr>
              <a:t>要件，感觉这个写的更有条理</a:t>
            </a:r>
            <a:endParaRPr lang="en-US" altLang="zh-CN" sz="1200" dirty="0" smtClean="0">
              <a:latin typeface="Meiryo UI" panose="020B0604030504040204" pitchFamily="50" charset="-128"/>
              <a:ea typeface="Meiryo UI" panose="020B0604030504040204" pitchFamily="50" charset="-128"/>
            </a:endParaRPr>
          </a:p>
          <a:p>
            <a:r>
              <a:rPr lang="en-US" altLang="zh-CN"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Sequence must follow [some predefined sequence]</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TCG TPM2.0 </a:t>
            </a:r>
            <a:r>
              <a:rPr lang="en-US" altLang="ja-JP" sz="1200" dirty="0" err="1" smtClean="0">
                <a:latin typeface="Meiryo UI" panose="020B0604030504040204" pitchFamily="50" charset="-128"/>
                <a:ea typeface="Meiryo UI" panose="020B0604030504040204" pitchFamily="50" charset="-128"/>
              </a:rPr>
              <a:t>Librart</a:t>
            </a:r>
            <a:r>
              <a:rPr lang="ja-JP" altLang="en-US" sz="1200" dirty="0" smtClean="0">
                <a:latin typeface="Meiryo UI" panose="020B0604030504040204" pitchFamily="50" charset="-128"/>
                <a:ea typeface="Meiryo UI" panose="020B0604030504040204" pitchFamily="50" charset="-128"/>
              </a:rPr>
              <a:t>仕様に準拠したセキュリティチップを採用する</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暗号鍵運用</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脆弱性対策</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暗号アルゴリズムに対して</a:t>
            </a:r>
            <a:r>
              <a:rPr lang="en-US" altLang="ja-JP" sz="1200" dirty="0" smtClean="0">
                <a:latin typeface="Meiryo UI" panose="020B0604030504040204" pitchFamily="50" charset="-128"/>
                <a:ea typeface="Meiryo UI" panose="020B0604030504040204" pitchFamily="50" charset="-128"/>
              </a:rPr>
              <a:t>CAVP</a:t>
            </a:r>
            <a:r>
              <a:rPr lang="ja-JP" altLang="en-US" sz="1200" dirty="0" smtClean="0">
                <a:latin typeface="Meiryo UI" panose="020B0604030504040204" pitchFamily="50" charset="-128"/>
                <a:ea typeface="Meiryo UI" panose="020B0604030504040204" pitchFamily="50" charset="-128"/>
              </a:rPr>
              <a:t>相当の動作確認をする</a:t>
            </a:r>
            <a:r>
              <a:rPr lang="en-US" altLang="ja-JP" sz="1200" dirty="0" smtClean="0">
                <a:latin typeface="Meiryo UI" panose="020B0604030504040204" pitchFamily="50" charset="-128"/>
                <a:ea typeface="Meiryo UI" panose="020B0604030504040204" pitchFamily="50" charset="-128"/>
              </a:rPr>
              <a:t>, </a:t>
            </a:r>
            <a:r>
              <a:rPr lang="fr-FR" altLang="ja-JP" sz="1200" dirty="0" smtClean="0">
                <a:latin typeface="Meiryo UI" panose="020B0604030504040204" pitchFamily="50" charset="-128"/>
                <a:ea typeface="Meiryo UI" panose="020B0604030504040204" pitchFamily="50" charset="-128"/>
              </a:rPr>
              <a:t>Cryptographic Algorithm Validation Program (</a:t>
            </a:r>
            <a:r>
              <a:rPr lang="fr-FR" altLang="ja-JP" sz="1200" b="1" dirty="0" smtClean="0">
                <a:solidFill>
                  <a:srgbClr val="FF0000"/>
                </a:solidFill>
                <a:latin typeface="Meiryo UI" panose="020B0604030504040204" pitchFamily="50" charset="-128"/>
                <a:ea typeface="Meiryo UI" panose="020B0604030504040204" pitchFamily="50" charset="-128"/>
              </a:rPr>
              <a:t>CAVP</a:t>
            </a:r>
            <a:r>
              <a:rPr lang="fr-FR" altLang="ja-JP" sz="1200" dirty="0" smtClean="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乱数生成器に対して</a:t>
            </a:r>
            <a:r>
              <a:rPr lang="en-US" altLang="ja-JP" sz="1200" dirty="0" smtClean="0">
                <a:latin typeface="Meiryo UI" panose="020B0604030504040204" pitchFamily="50" charset="-128"/>
                <a:ea typeface="Meiryo UI" panose="020B0604030504040204" pitchFamily="50" charset="-128"/>
              </a:rPr>
              <a:t>AIS31(</a:t>
            </a:r>
            <a:r>
              <a:rPr lang="ja-JP" altLang="en-US" sz="1200" dirty="0" smtClean="0">
                <a:latin typeface="Meiryo UI" panose="020B0604030504040204" pitchFamily="50" charset="-128"/>
                <a:ea typeface="Meiryo UI" panose="020B0604030504040204" pitchFamily="50" charset="-128"/>
              </a:rPr>
              <a:t>真性乱数</a:t>
            </a:r>
            <a:r>
              <a:rPr lang="en-US" altLang="ja-JP" sz="1200" dirty="0" smtClean="0">
                <a:latin typeface="Meiryo UI" panose="020B0604030504040204" pitchFamily="50" charset="-128"/>
                <a:ea typeface="Meiryo UI" panose="020B0604030504040204" pitchFamily="50" charset="-128"/>
              </a:rPr>
              <a:t>)</a:t>
            </a:r>
            <a:r>
              <a:rPr lang="ja-JP" altLang="en-US" sz="1200" dirty="0" err="1"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AIS20(</a:t>
            </a:r>
            <a:r>
              <a:rPr lang="ja-JP" altLang="en-US" sz="1200" dirty="0" smtClean="0">
                <a:latin typeface="Meiryo UI" panose="020B0604030504040204" pitchFamily="50" charset="-128"/>
                <a:ea typeface="Meiryo UI" panose="020B0604030504040204" pitchFamily="50" charset="-128"/>
              </a:rPr>
              <a:t>疑似乱数</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相当の動作確認をする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リプログラミング時には完全性をチェックする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セキュアブートを行う</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a:t>
            </a:r>
            <a:r>
              <a:rPr lang="ja-JP" altLang="en-US" sz="1200" dirty="0" smtClean="0">
                <a:latin typeface="Meiryo UI" panose="020B0604030504040204" pitchFamily="50" charset="-128"/>
                <a:ea typeface="Meiryo UI" panose="020B0604030504040204" pitchFamily="50" charset="-128"/>
              </a:rPr>
              <a:t>検知</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Firewall</a:t>
            </a:r>
            <a:r>
              <a:rPr lang="ja-JP" altLang="en-US" sz="1200" dirty="0" smtClean="0">
                <a:latin typeface="Meiryo UI" panose="020B0604030504040204" pitchFamily="50" charset="-128"/>
                <a:ea typeface="Meiryo UI" panose="020B0604030504040204" pitchFamily="50" charset="-128"/>
              </a:rPr>
              <a:t>は</a:t>
            </a:r>
            <a:r>
              <a:rPr lang="en-US" altLang="ja-JP" sz="1200" dirty="0" smtClean="0">
                <a:latin typeface="Meiryo UI" panose="020B0604030504040204" pitchFamily="50" charset="-128"/>
                <a:ea typeface="Meiryo UI" panose="020B0604030504040204" pitchFamily="50" charset="-128"/>
              </a:rPr>
              <a:t>xxx</a:t>
            </a:r>
            <a:r>
              <a:rPr lang="ja-JP" altLang="en-US" sz="1200" dirty="0" smtClean="0">
                <a:latin typeface="Meiryo UI" panose="020B0604030504040204" pitchFamily="50" charset="-128"/>
                <a:ea typeface="Meiryo UI" panose="020B0604030504040204" pitchFamily="50" charset="-128"/>
              </a:rPr>
              <a:t>の</a:t>
            </a:r>
            <a:r>
              <a:rPr lang="en-US" altLang="ja-JP" sz="1200" dirty="0" smtClean="0">
                <a:latin typeface="Meiryo UI" panose="020B0604030504040204" pitchFamily="50" charset="-128"/>
                <a:ea typeface="Meiryo UI" panose="020B0604030504040204" pitchFamily="50" charset="-128"/>
              </a:rPr>
              <a:t>Behavior</a:t>
            </a:r>
            <a:r>
              <a:rPr lang="ja-JP" altLang="en-US" sz="1200" dirty="0" smtClean="0">
                <a:latin typeface="Meiryo UI" panose="020B0604030504040204" pitchFamily="50" charset="-128"/>
                <a:ea typeface="Meiryo UI" panose="020B0604030504040204" pitchFamily="50" charset="-128"/>
              </a:rPr>
              <a:t>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プライバシー</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a:t>
            </a:r>
            <a:r>
              <a:rPr lang="ja-JP" altLang="en-US" sz="1200" dirty="0" smtClean="0">
                <a:latin typeface="Meiryo UI" panose="020B0604030504040204" pitchFamily="50" charset="-128"/>
                <a:ea typeface="Meiryo UI" panose="020B0604030504040204" pitchFamily="50" charset="-128"/>
              </a:rPr>
              <a:t>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r>
              <a:rPr lang="en-US" altLang="ja-JP"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HW</a:t>
            </a:r>
            <a:r>
              <a:rPr lang="ja-JP" altLang="en-US" sz="1200" dirty="0" smtClean="0">
                <a:latin typeface="Meiryo UI" panose="020B0604030504040204" pitchFamily="50" charset="-128"/>
                <a:ea typeface="Meiryo UI" panose="020B0604030504040204" pitchFamily="50" charset="-128"/>
              </a:rPr>
              <a:t>で実装する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a:t>
            </a:r>
            <a:r>
              <a:rPr lang="ja-JP" altLang="en-US" sz="1200" dirty="0" smtClean="0">
                <a:latin typeface="Meiryo UI" panose="020B0604030504040204" pitchFamily="50" charset="-128"/>
                <a:ea typeface="Meiryo UI" panose="020B0604030504040204" pitchFamily="50" charset="-128"/>
              </a:rPr>
              <a:t>暗号化</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Etc.</a:t>
            </a:r>
            <a:endParaRPr lang="en-US" altLang="ja-JP" sz="12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879"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13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smtClean="0"/>
              <a:t>eFuse</a:t>
            </a:r>
            <a:r>
              <a:rPr lang="zh-CN" altLang="en-US" dirty="0"/>
              <a:t>中的</a:t>
            </a:r>
            <a:r>
              <a:rPr lang="en-US" altLang="zh-CN" dirty="0"/>
              <a:t>trust</a:t>
            </a:r>
            <a:r>
              <a:rPr lang="zh-CN" altLang="en-US" dirty="0"/>
              <a:t> </a:t>
            </a:r>
            <a:r>
              <a:rPr lang="en-US" altLang="zh-CN" dirty="0" smtClean="0"/>
              <a:t>anchor(</a:t>
            </a:r>
            <a:r>
              <a:rPr lang="zh-CN" altLang="en-US" dirty="0" smtClean="0"/>
              <a:t>就是一串数字，</a:t>
            </a:r>
            <a:r>
              <a:rPr lang="en-US" altLang="zh-CN" dirty="0" smtClean="0"/>
              <a:t>hash</a:t>
            </a:r>
            <a:r>
              <a:rPr lang="zh-CN" altLang="en-US" dirty="0" smtClean="0"/>
              <a:t>值</a:t>
            </a:r>
            <a:r>
              <a:rPr lang="en-US" altLang="zh-CN" dirty="0" smtClean="0"/>
              <a:t>)</a:t>
            </a:r>
            <a:r>
              <a:rPr lang="zh-CN" altLang="en-US" dirty="0" smtClean="0"/>
              <a:t>一不一样</a:t>
            </a:r>
            <a:r>
              <a:rPr lang="zh-CN" altLang="en-US" dirty="0"/>
              <a:t>，如果一样则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smtClean="0"/>
              <a:t>eFuse</a:t>
            </a:r>
            <a:r>
              <a:rPr lang="zh-CN" altLang="en-US" dirty="0" smtClean="0"/>
              <a:t>是</a:t>
            </a:r>
            <a:r>
              <a:rPr lang="en-US" altLang="zh-CN" dirty="0" smtClean="0"/>
              <a:t>non-software-accessible</a:t>
            </a:r>
            <a:r>
              <a:rPr lang="zh-CN" altLang="en-US" dirty="0" smtClean="0"/>
              <a:t>的</a:t>
            </a:r>
            <a:endParaRPr lang="en-US" altLang="zh-CN" dirty="0" smtClean="0"/>
          </a:p>
          <a:p>
            <a:r>
              <a:rPr kumimoji="1" lang="en-US" altLang="zh-CN" dirty="0" err="1" smtClean="0"/>
              <a:t>eFuse</a:t>
            </a:r>
            <a:r>
              <a:rPr kumimoji="1" lang="zh-CN" altLang="en-US" dirty="0" smtClean="0"/>
              <a:t>中有存储</a:t>
            </a:r>
            <a:r>
              <a:rPr kumimoji="1" lang="en-US" altLang="zh-CN" dirty="0" smtClean="0"/>
              <a:t>hash</a:t>
            </a:r>
            <a:r>
              <a:rPr kumimoji="1" lang="zh-CN" altLang="en-US" dirty="0" smtClean="0"/>
              <a:t>值的部分</a:t>
            </a:r>
            <a:r>
              <a:rPr kumimoji="1" lang="en-US" altLang="zh-CN" dirty="0" smtClean="0"/>
              <a:t>(</a:t>
            </a:r>
            <a:r>
              <a:rPr kumimoji="1" lang="zh-CN" altLang="en-US" dirty="0" smtClean="0"/>
              <a:t>似乎叫</a:t>
            </a:r>
            <a:r>
              <a:rPr kumimoji="1" lang="en-US" altLang="zh-CN" dirty="0" err="1" smtClean="0"/>
              <a:t>efuse</a:t>
            </a:r>
            <a:r>
              <a:rPr kumimoji="1" lang="en-US" altLang="zh-CN" dirty="0" smtClean="0"/>
              <a:t> BLOCK2)</a:t>
            </a:r>
            <a:r>
              <a:rPr kumimoji="1" lang="zh-CN" altLang="en-US" dirty="0" smtClean="0"/>
              <a:t>，还有一个</a:t>
            </a:r>
            <a:r>
              <a:rPr kumimoji="1" lang="en-US" altLang="zh-CN" dirty="0" smtClean="0"/>
              <a:t>single bit(</a:t>
            </a:r>
            <a:r>
              <a:rPr kumimoji="1" lang="zh-CN" altLang="en-US" dirty="0" smtClean="0"/>
              <a:t>似乎叫</a:t>
            </a:r>
            <a:r>
              <a:rPr lang="en-US" altLang="ja-JP" dirty="0"/>
              <a:t>ABS_DONE_0</a:t>
            </a:r>
            <a:r>
              <a:rPr kumimoji="1" lang="en-US" altLang="zh-CN" dirty="0" smtClean="0"/>
              <a:t>)</a:t>
            </a:r>
            <a:r>
              <a:rPr kumimoji="1" lang="zh-CN" altLang="en-US" dirty="0" smtClean="0"/>
              <a:t>代表这个</a:t>
            </a:r>
            <a:r>
              <a:rPr kumimoji="1" lang="en-US" altLang="zh-CN" dirty="0" smtClean="0"/>
              <a:t>fuse</a:t>
            </a:r>
            <a:r>
              <a:rPr kumimoji="1" lang="zh-CN" altLang="en-US" dirty="0" smtClean="0"/>
              <a:t>是否</a:t>
            </a:r>
            <a:r>
              <a:rPr kumimoji="1" lang="en-US" altLang="zh-CN" dirty="0" smtClean="0"/>
              <a:t>burned</a:t>
            </a:r>
          </a:p>
          <a:p>
            <a:r>
              <a:rPr kumimoji="1" lang="zh-CN" altLang="en-US" dirty="0" smtClean="0"/>
              <a:t>关于</a:t>
            </a:r>
            <a:r>
              <a:rPr kumimoji="1" lang="en-US" altLang="zh-CN" dirty="0" err="1" smtClean="0"/>
              <a:t>efuse</a:t>
            </a:r>
            <a:r>
              <a:rPr kumimoji="1" lang="zh-CN" altLang="en-US" dirty="0" smtClean="0"/>
              <a:t>到底在哪，我的理解是在</a:t>
            </a:r>
            <a:r>
              <a:rPr kumimoji="1" lang="en-US" altLang="zh-CN" dirty="0" err="1" smtClean="0"/>
              <a:t>SoC</a:t>
            </a:r>
            <a:r>
              <a:rPr kumimoji="1" lang="en-US" altLang="zh-CN" dirty="0" smtClean="0"/>
              <a:t> chip</a:t>
            </a:r>
            <a:r>
              <a:rPr kumimoji="1" lang="zh-CN" altLang="en-US" dirty="0" smtClean="0"/>
              <a:t>中</a:t>
            </a:r>
            <a:r>
              <a:rPr kumimoji="1" lang="en-US" altLang="zh-CN" dirty="0" smtClean="0"/>
              <a:t>(</a:t>
            </a:r>
            <a:r>
              <a:rPr kumimoji="1" lang="zh-CN" altLang="en-US" dirty="0" smtClean="0"/>
              <a:t>注意不是在</a:t>
            </a:r>
            <a:r>
              <a:rPr kumimoji="1" lang="en-US" altLang="zh-CN" dirty="0" smtClean="0"/>
              <a:t>CPU</a:t>
            </a:r>
            <a:r>
              <a:rPr kumimoji="1" lang="zh-CN" altLang="en-US" dirty="0" smtClean="0"/>
              <a:t>中</a:t>
            </a:r>
            <a:r>
              <a:rPr kumimoji="1" lang="en-US" altLang="zh-CN" dirty="0" smtClean="0"/>
              <a:t>)</a:t>
            </a:r>
            <a:r>
              <a:rPr kumimoji="1" lang="zh-CN" altLang="en-US" dirty="0" smtClean="0"/>
              <a:t>，</a:t>
            </a:r>
            <a:r>
              <a:rPr kumimoji="1" lang="en-US" altLang="zh-CN" dirty="0" err="1" smtClean="0"/>
              <a:t>SoC</a:t>
            </a:r>
            <a:r>
              <a:rPr kumimoji="1" lang="en-US" altLang="zh-CN" dirty="0" smtClean="0"/>
              <a:t> vendor</a:t>
            </a:r>
            <a:r>
              <a:rPr kumimoji="1" lang="zh-CN" altLang="en-US" dirty="0" smtClean="0"/>
              <a:t>设计具体在</a:t>
            </a:r>
            <a:r>
              <a:rPr kumimoji="1" lang="en-US" altLang="zh-CN" dirty="0" smtClean="0"/>
              <a:t>chip</a:t>
            </a:r>
            <a:r>
              <a:rPr kumimoji="1" lang="zh-CN" altLang="en-US" smtClean="0"/>
              <a:t>的哪</a:t>
            </a:r>
            <a:endParaRPr kumimoji="1" lang="en-US" altLang="zh-CN" dirty="0" smtClean="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p>
          <a:p>
            <a:r>
              <a:rPr lang="en-US" altLang="ja-JP" dirty="0" smtClean="0"/>
              <a:t>RNG</a:t>
            </a:r>
            <a:r>
              <a:rPr lang="zh-CN" altLang="en-US" dirty="0" smtClean="0"/>
              <a:t>的各种基准似乎最开始是一个德国组织</a:t>
            </a:r>
            <a:r>
              <a:rPr lang="en-US" altLang="zh-CN" dirty="0" smtClean="0"/>
              <a:t>(BSI)</a:t>
            </a:r>
            <a:r>
              <a:rPr lang="zh-CN" altLang="en-US" dirty="0"/>
              <a:t>定义</a:t>
            </a:r>
            <a:r>
              <a:rPr lang="zh-CN" altLang="en-US" dirty="0" smtClean="0"/>
              <a:t>的，其中</a:t>
            </a:r>
            <a:r>
              <a:rPr lang="en-US" altLang="zh-CN" dirty="0" smtClean="0"/>
              <a:t>AIS-31</a:t>
            </a:r>
            <a:r>
              <a:rPr lang="zh-CN" altLang="en-US" dirty="0" smtClean="0"/>
              <a:t>定义了</a:t>
            </a:r>
            <a:r>
              <a:rPr lang="en-US" altLang="zh-CN" dirty="0" smtClean="0"/>
              <a:t>TRNG</a:t>
            </a:r>
            <a:r>
              <a:rPr lang="zh-CN" altLang="en-US" dirty="0" smtClean="0"/>
              <a:t>的基准</a:t>
            </a:r>
            <a:r>
              <a:rPr lang="en-US" altLang="zh-CN" dirty="0" smtClean="0"/>
              <a:t>, AIS-20</a:t>
            </a:r>
            <a:r>
              <a:rPr lang="zh-CN" altLang="en-US" dirty="0" smtClean="0"/>
              <a:t>定义伪随机数</a:t>
            </a:r>
            <a:endParaRPr lang="en-US" altLang="zh-CN" dirty="0" smtClean="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a:t>
            </a:r>
            <a:r>
              <a:rPr lang="en-US" altLang="ja-JP" dirty="0" smtClean="0"/>
              <a:t>generators, </a:t>
            </a:r>
            <a:r>
              <a:rPr lang="zh-CN" altLang="en-US" b="1" dirty="0" smtClean="0">
                <a:solidFill>
                  <a:srgbClr val="FF0000"/>
                </a:solidFill>
              </a:rPr>
              <a:t>伪</a:t>
            </a:r>
            <a:r>
              <a:rPr lang="zh-CN" altLang="en-US" dirty="0" smtClean="0"/>
              <a:t>随机数的定义</a:t>
            </a:r>
            <a:endParaRPr lang="en-US" altLang="ja-JP" dirty="0" smtClean="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a:t>
            </a:r>
            <a:r>
              <a:rPr lang="en-US" altLang="ja-JP" dirty="0" smtClean="0"/>
              <a:t>generators, (</a:t>
            </a:r>
            <a:r>
              <a:rPr lang="zh-CN" altLang="en-US" dirty="0" smtClean="0"/>
              <a:t>一部分定义似乎是从</a:t>
            </a:r>
            <a:r>
              <a:rPr lang="en-US" altLang="zh-CN" dirty="0" smtClean="0"/>
              <a:t>FIPS140-1</a:t>
            </a:r>
            <a:r>
              <a:rPr lang="zh-CN" altLang="en-US" dirty="0" smtClean="0"/>
              <a:t>继承过来的</a:t>
            </a:r>
            <a:r>
              <a:rPr lang="en-US" altLang="ja-JP" dirty="0" smtClean="0"/>
              <a:t>)</a:t>
            </a:r>
            <a:endParaRPr lang="en-US" altLang="zh-CN" dirty="0" smtClean="0"/>
          </a:p>
          <a:p>
            <a:r>
              <a:rPr kumimoji="1" lang="zh-CN" altLang="en-US" dirty="0"/>
              <a:t>然</a:t>
            </a:r>
            <a:r>
              <a:rPr kumimoji="1" lang="zh-CN" altLang="en-US" dirty="0" smtClean="0"/>
              <a:t>后</a:t>
            </a:r>
            <a:r>
              <a:rPr kumimoji="1" lang="en-US" altLang="zh-CN" dirty="0" smtClean="0"/>
              <a:t>ISO/IEC18031</a:t>
            </a:r>
            <a:r>
              <a:rPr kumimoji="1" lang="zh-CN" altLang="en-US" dirty="0" smtClean="0"/>
              <a:t>是综合了</a:t>
            </a:r>
            <a:r>
              <a:rPr kumimoji="1" lang="en-US" altLang="zh-CN" dirty="0" smtClean="0"/>
              <a:t>BSI</a:t>
            </a:r>
            <a:r>
              <a:rPr kumimoji="1" lang="zh-CN" altLang="en-US" dirty="0" smtClean="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200329"/>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r>
              <a:rPr lang="en-US" altLang="zh-CN" dirty="0" smtClean="0"/>
              <a:t>2018</a:t>
            </a:r>
            <a:r>
              <a:rPr lang="zh-CN" altLang="en-US" dirty="0" smtClean="0"/>
              <a:t>年</a:t>
            </a:r>
            <a:r>
              <a:rPr lang="en-US" altLang="zh-CN" dirty="0" smtClean="0"/>
              <a:t>8</a:t>
            </a:r>
            <a:r>
              <a:rPr lang="zh-CN" altLang="en-US" dirty="0" smtClean="0"/>
              <a:t>月为止，</a:t>
            </a:r>
            <a:r>
              <a:rPr lang="en-US" altLang="zh-CN" dirty="0" smtClean="0"/>
              <a:t>140-2</a:t>
            </a:r>
            <a:r>
              <a:rPr lang="zh-CN" altLang="en-US" dirty="0" smtClean="0"/>
              <a:t>和</a:t>
            </a:r>
            <a:r>
              <a:rPr lang="en-US" altLang="zh-CN" dirty="0" smtClean="0"/>
              <a:t>140-3</a:t>
            </a:r>
            <a:r>
              <a:rPr lang="zh-CN" altLang="en-US" dirty="0" smtClean="0"/>
              <a:t>版本常用，会在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smtClean="0"/>
              <a:t>.</a:t>
            </a:r>
          </a:p>
          <a:p>
            <a:r>
              <a:rPr lang="en-US" altLang="zh-CN" dirty="0" err="1" smtClean="0"/>
              <a:t>e</a:t>
            </a:r>
            <a:r>
              <a:rPr lang="en-US" altLang="ja-JP" dirty="0" err="1" smtClean="0"/>
              <a:t>fuse</a:t>
            </a:r>
            <a:r>
              <a:rPr lang="zh-CN" altLang="en-US" dirty="0" smtClean="0"/>
              <a:t>常被作为</a:t>
            </a:r>
            <a:r>
              <a:rPr lang="en-US" altLang="zh-CN" dirty="0" smtClean="0"/>
              <a:t>secure boot</a:t>
            </a:r>
            <a:r>
              <a:rPr lang="zh-CN" altLang="en-US" dirty="0" smtClean="0"/>
              <a:t>的</a:t>
            </a:r>
            <a:r>
              <a:rPr lang="en-US" altLang="zh-CN" dirty="0" smtClean="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57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27568</TotalTime>
  <Words>35136</Words>
  <Application>Microsoft Office PowerPoint</Application>
  <PresentationFormat>画面に合わせる (4:3)</PresentationFormat>
  <Paragraphs>3712</Paragraphs>
  <Slides>163</Slides>
  <Notes>14</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3710</cp:revision>
  <dcterms:created xsi:type="dcterms:W3CDTF">2016-01-14T23:49:10Z</dcterms:created>
  <dcterms:modified xsi:type="dcterms:W3CDTF">2018-08-22T05:59:51Z</dcterms:modified>
</cp:coreProperties>
</file>